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5"/>
    <p:sldMasterId id="2147483684" r:id="rId6"/>
    <p:sldMasterId id="2147483685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</p:sldIdLst>
  <p:sldSz cy="5143500" cx="9144000"/>
  <p:notesSz cx="6858000" cy="9144000"/>
  <p:embeddedFontLst>
    <p:embeddedFont>
      <p:font typeface="Montserrat"/>
      <p:regular r:id="rId34"/>
      <p:bold r:id="rId35"/>
      <p:italic r:id="rId36"/>
      <p:boldItalic r:id="rId37"/>
    </p:embeddedFont>
    <p:embeddedFont>
      <p:font typeface="Unbounded Light"/>
      <p:regular r:id="rId38"/>
      <p:bold r:id="rId39"/>
    </p:embeddedFont>
    <p:embeddedFont>
      <p:font typeface="Unbounded"/>
      <p:regular r:id="rId40"/>
      <p:bold r:id="rId41"/>
    </p:embeddedFont>
    <p:embeddedFont>
      <p:font typeface="Open Sans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64A08E6-29FC-42AA-96E5-C3D3814467AD}">
  <a:tblStyle styleId="{764A08E6-29FC-42AA-96E5-C3D3814467AD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Unbounded-regular.fntdata"/><Relationship Id="rId20" Type="http://schemas.openxmlformats.org/officeDocument/2006/relationships/slide" Target="slides/slide12.xml"/><Relationship Id="rId42" Type="http://schemas.openxmlformats.org/officeDocument/2006/relationships/font" Target="fonts/OpenSans-regular.fntdata"/><Relationship Id="rId41" Type="http://schemas.openxmlformats.org/officeDocument/2006/relationships/font" Target="fonts/Unbounded-bold.fntdata"/><Relationship Id="rId22" Type="http://schemas.openxmlformats.org/officeDocument/2006/relationships/slide" Target="slides/slide14.xml"/><Relationship Id="rId44" Type="http://schemas.openxmlformats.org/officeDocument/2006/relationships/font" Target="fonts/OpenSans-italic.fntdata"/><Relationship Id="rId21" Type="http://schemas.openxmlformats.org/officeDocument/2006/relationships/slide" Target="slides/slide13.xml"/><Relationship Id="rId43" Type="http://schemas.openxmlformats.org/officeDocument/2006/relationships/font" Target="fonts/OpenSans-bold.fntdata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45" Type="http://schemas.openxmlformats.org/officeDocument/2006/relationships/font" Target="fonts/OpenSans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21.xml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31" Type="http://schemas.openxmlformats.org/officeDocument/2006/relationships/slide" Target="slides/slide23.xml"/><Relationship Id="rId30" Type="http://schemas.openxmlformats.org/officeDocument/2006/relationships/slide" Target="slides/slide22.xml"/><Relationship Id="rId11" Type="http://schemas.openxmlformats.org/officeDocument/2006/relationships/slide" Target="slides/slide3.xml"/><Relationship Id="rId33" Type="http://schemas.openxmlformats.org/officeDocument/2006/relationships/slide" Target="slides/slide25.xml"/><Relationship Id="rId10" Type="http://schemas.openxmlformats.org/officeDocument/2006/relationships/slide" Target="slides/slide2.xml"/><Relationship Id="rId32" Type="http://schemas.openxmlformats.org/officeDocument/2006/relationships/slide" Target="slides/slide24.xml"/><Relationship Id="rId13" Type="http://schemas.openxmlformats.org/officeDocument/2006/relationships/slide" Target="slides/slide5.xml"/><Relationship Id="rId35" Type="http://schemas.openxmlformats.org/officeDocument/2006/relationships/font" Target="fonts/Montserrat-bold.fntdata"/><Relationship Id="rId12" Type="http://schemas.openxmlformats.org/officeDocument/2006/relationships/slide" Target="slides/slide4.xml"/><Relationship Id="rId34" Type="http://schemas.openxmlformats.org/officeDocument/2006/relationships/font" Target="fonts/Montserrat-regular.fntdata"/><Relationship Id="rId15" Type="http://schemas.openxmlformats.org/officeDocument/2006/relationships/slide" Target="slides/slide7.xml"/><Relationship Id="rId37" Type="http://schemas.openxmlformats.org/officeDocument/2006/relationships/font" Target="fonts/Montserrat-boldItalic.fntdata"/><Relationship Id="rId14" Type="http://schemas.openxmlformats.org/officeDocument/2006/relationships/slide" Target="slides/slide6.xml"/><Relationship Id="rId36" Type="http://schemas.openxmlformats.org/officeDocument/2006/relationships/font" Target="fonts/Montserrat-italic.fntdata"/><Relationship Id="rId17" Type="http://schemas.openxmlformats.org/officeDocument/2006/relationships/slide" Target="slides/slide9.xml"/><Relationship Id="rId39" Type="http://schemas.openxmlformats.org/officeDocument/2006/relationships/font" Target="fonts/UnboundedLight-bold.fntdata"/><Relationship Id="rId16" Type="http://schemas.openxmlformats.org/officeDocument/2006/relationships/slide" Target="slides/slide8.xml"/><Relationship Id="rId38" Type="http://schemas.openxmlformats.org/officeDocument/2006/relationships/font" Target="fonts/UnboundedLight-regular.fntdata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2.png>
</file>

<file path=ppt/media/image3.jpg>
</file>

<file path=ppt/media/image4.png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4b1bdceee2_2_54:notes"/>
          <p:cNvSpPr/>
          <p:nvPr>
            <p:ph idx="2" type="sldImg"/>
          </p:nvPr>
        </p:nvSpPr>
        <p:spPr>
          <a:xfrm>
            <a:off x="571500" y="714375"/>
            <a:ext cx="4571400" cy="19284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0" name="Google Shape;160;g34b1bdceee2_2_54:notes"/>
          <p:cNvSpPr txBox="1"/>
          <p:nvPr>
            <p:ph idx="1" type="body"/>
          </p:nvPr>
        </p:nvSpPr>
        <p:spPr>
          <a:xfrm>
            <a:off x="571500" y="2750400"/>
            <a:ext cx="4571400" cy="2249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g34b1bdceee2_2_54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i="0" lang="en" sz="11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1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5070324186_0_36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4" name="Google Shape;244;g35070324186_0_36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g35070324186_0_36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5070324186_0_43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1" name="Google Shape;251;g35070324186_0_43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g35070324186_0_43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5070324186_0_51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8" name="Google Shape;258;g35070324186_0_51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g35070324186_0_51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070324186_0_59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5" name="Google Shape;265;g35070324186_0_59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g35070324186_0_59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5070324186_0_70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3" name="Google Shape;273;g35070324186_0_70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g35070324186_0_70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069308e5d_0_8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0" name="Google Shape;280;g35069308e5d_0_8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g35069308e5d_0_8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520bf9de35_0_4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7" name="Google Shape;287;g3520bf9de35_0_4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g3520bf9de35_0_4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520bf9de35_0_20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4" name="Google Shape;294;g3520bf9de35_0_20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g3520bf9de35_0_20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520bf9de35_0_12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1" name="Google Shape;301;g3520bf9de35_0_12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g3520bf9de35_0_12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520bf9de35_0_27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8" name="Google Shape;308;g3520bf9de35_0_27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g3520bf9de35_0_27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4b1bdceee2_2_65:notes"/>
          <p:cNvSpPr/>
          <p:nvPr>
            <p:ph idx="2" type="sldImg"/>
          </p:nvPr>
        </p:nvSpPr>
        <p:spPr>
          <a:xfrm>
            <a:off x="571500" y="714375"/>
            <a:ext cx="4571400" cy="19284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1" name="Google Shape;171;g34b1bdceee2_2_65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g34b1bdceee2_2_65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i="0" lang="en" sz="11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1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520bf9de35_0_34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5" name="Google Shape;315;g3520bf9de35_0_34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g3520bf9de35_0_34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520bf9de35_0_44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2" name="Google Shape;322;g3520bf9de35_0_44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g3520bf9de35_0_44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520bf9de35_0_1185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9" name="Google Shape;329;g3520bf9de35_0_1185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g3520bf9de35_0_1185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520bf9de35_0_1192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6" name="Google Shape;336;g3520bf9de35_0_1192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g3520bf9de35_0_1192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3520bf9de35_0_1212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3" name="Google Shape;343;g3520bf9de35_0_1212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g3520bf9de35_0_1212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4b1bdceee2_2_475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0" name="Google Shape;350;g34b1bdceee2_2_475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g34b1bdceee2_2_475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4b1bdceee2_0_146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4" name="Google Shape;194;g34b1bdceee2_0_146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g34b1bdceee2_0_146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5043b0d225_0_2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1" name="Google Shape;201;g35043b0d225_0_2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g35043b0d225_0_2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5070324186_0_2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9" name="Google Shape;209;g35070324186_0_2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g35070324186_0_2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070324186_0_11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6" name="Google Shape;216;g35070324186_0_11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g35070324186_0_11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043b0d225_0_11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3" name="Google Shape;223;g35043b0d225_0_11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g35043b0d225_0_11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5070324186_0_20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0" name="Google Shape;230;g35070324186_0_20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35070324186_0_20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5070324186_0_28:notes"/>
          <p:cNvSpPr/>
          <p:nvPr>
            <p:ph idx="2" type="sldImg"/>
          </p:nvPr>
        </p:nvSpPr>
        <p:spPr>
          <a:xfrm>
            <a:off x="571500" y="714375"/>
            <a:ext cx="4571400" cy="1928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7" name="Google Shape;237;g35070324186_0_28:notes"/>
          <p:cNvSpPr txBox="1"/>
          <p:nvPr>
            <p:ph idx="1" type="body"/>
          </p:nvPr>
        </p:nvSpPr>
        <p:spPr>
          <a:xfrm>
            <a:off x="571500" y="2750400"/>
            <a:ext cx="45714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1651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g35070324186_0_28:notes"/>
          <p:cNvSpPr txBox="1"/>
          <p:nvPr>
            <p:ph idx="12" type="sldNum"/>
          </p:nvPr>
        </p:nvSpPr>
        <p:spPr>
          <a:xfrm>
            <a:off x="3237300" y="5428350"/>
            <a:ext cx="24759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fld id="{00000000-1234-1234-1234-123412341234}" type="slidenum">
              <a:rPr b="0" lang="en" sz="11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100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59" name="Google Shape;59;p15"/>
          <p:cNvSpPr txBox="1"/>
          <p:nvPr>
            <p:ph idx="1" type="subTitle"/>
          </p:nvPr>
        </p:nvSpPr>
        <p:spPr>
          <a:xfrm>
            <a:off x="457200" y="1203525"/>
            <a:ext cx="8229375" cy="2982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62" name="Google Shape;62;p16"/>
          <p:cNvSpPr txBox="1"/>
          <p:nvPr>
            <p:ph idx="1" type="body"/>
          </p:nvPr>
        </p:nvSpPr>
        <p:spPr>
          <a:xfrm>
            <a:off x="457200" y="1203525"/>
            <a:ext cx="8229375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65" name="Google Shape;65;p17"/>
          <p:cNvSpPr txBox="1"/>
          <p:nvPr>
            <p:ph idx="1" type="body"/>
          </p:nvPr>
        </p:nvSpPr>
        <p:spPr>
          <a:xfrm>
            <a:off x="457200" y="1203525"/>
            <a:ext cx="4015800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2" type="body"/>
          </p:nvPr>
        </p:nvSpPr>
        <p:spPr>
          <a:xfrm>
            <a:off x="4673925" y="1203525"/>
            <a:ext cx="4015800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9"/>
          <p:cNvSpPr txBox="1"/>
          <p:nvPr>
            <p:ph idx="1" type="subTitle"/>
          </p:nvPr>
        </p:nvSpPr>
        <p:spPr>
          <a:xfrm>
            <a:off x="457200" y="205200"/>
            <a:ext cx="8229375" cy="398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0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3" name="Google Shape;73;p20"/>
          <p:cNvSpPr txBox="1"/>
          <p:nvPr>
            <p:ph idx="1" type="body"/>
          </p:nvPr>
        </p:nvSpPr>
        <p:spPr>
          <a:xfrm>
            <a:off x="457200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4" name="Google Shape;74;p20"/>
          <p:cNvSpPr txBox="1"/>
          <p:nvPr>
            <p:ph idx="2" type="body"/>
          </p:nvPr>
        </p:nvSpPr>
        <p:spPr>
          <a:xfrm>
            <a:off x="4673925" y="1203525"/>
            <a:ext cx="4015800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5" name="Google Shape;75;p20"/>
          <p:cNvSpPr txBox="1"/>
          <p:nvPr>
            <p:ph idx="3" type="body"/>
          </p:nvPr>
        </p:nvSpPr>
        <p:spPr>
          <a:xfrm>
            <a:off x="457200" y="2761650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8" name="Google Shape;78;p21"/>
          <p:cNvSpPr txBox="1"/>
          <p:nvPr>
            <p:ph idx="1" type="body"/>
          </p:nvPr>
        </p:nvSpPr>
        <p:spPr>
          <a:xfrm>
            <a:off x="457200" y="1203525"/>
            <a:ext cx="4015800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2" type="body"/>
          </p:nvPr>
        </p:nvSpPr>
        <p:spPr>
          <a:xfrm>
            <a:off x="4673925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80" name="Google Shape;80;p21"/>
          <p:cNvSpPr txBox="1"/>
          <p:nvPr>
            <p:ph idx="3" type="body"/>
          </p:nvPr>
        </p:nvSpPr>
        <p:spPr>
          <a:xfrm>
            <a:off x="4673925" y="2761650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83" name="Google Shape;83;p22"/>
          <p:cNvSpPr txBox="1"/>
          <p:nvPr>
            <p:ph idx="1" type="body"/>
          </p:nvPr>
        </p:nvSpPr>
        <p:spPr>
          <a:xfrm>
            <a:off x="457200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84" name="Google Shape;84;p22"/>
          <p:cNvSpPr txBox="1"/>
          <p:nvPr>
            <p:ph idx="2" type="body"/>
          </p:nvPr>
        </p:nvSpPr>
        <p:spPr>
          <a:xfrm>
            <a:off x="4673925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85" name="Google Shape;85;p22"/>
          <p:cNvSpPr txBox="1"/>
          <p:nvPr>
            <p:ph idx="3" type="body"/>
          </p:nvPr>
        </p:nvSpPr>
        <p:spPr>
          <a:xfrm>
            <a:off x="457200" y="2761650"/>
            <a:ext cx="8229375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88" name="Google Shape;88;p23"/>
          <p:cNvSpPr txBox="1"/>
          <p:nvPr>
            <p:ph idx="1" type="body"/>
          </p:nvPr>
        </p:nvSpPr>
        <p:spPr>
          <a:xfrm>
            <a:off x="457200" y="1203525"/>
            <a:ext cx="8229375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89" name="Google Shape;89;p23"/>
          <p:cNvSpPr txBox="1"/>
          <p:nvPr>
            <p:ph idx="2" type="body"/>
          </p:nvPr>
        </p:nvSpPr>
        <p:spPr>
          <a:xfrm>
            <a:off x="457200" y="2761650"/>
            <a:ext cx="8229375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92" name="Google Shape;92;p24"/>
          <p:cNvSpPr txBox="1"/>
          <p:nvPr>
            <p:ph idx="1" type="body"/>
          </p:nvPr>
        </p:nvSpPr>
        <p:spPr>
          <a:xfrm>
            <a:off x="457200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93" name="Google Shape;93;p24"/>
          <p:cNvSpPr txBox="1"/>
          <p:nvPr>
            <p:ph idx="2" type="body"/>
          </p:nvPr>
        </p:nvSpPr>
        <p:spPr>
          <a:xfrm>
            <a:off x="4673925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94" name="Google Shape;94;p24"/>
          <p:cNvSpPr txBox="1"/>
          <p:nvPr>
            <p:ph idx="3" type="body"/>
          </p:nvPr>
        </p:nvSpPr>
        <p:spPr>
          <a:xfrm>
            <a:off x="457200" y="2761650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95" name="Google Shape;95;p24"/>
          <p:cNvSpPr txBox="1"/>
          <p:nvPr>
            <p:ph idx="4" type="body"/>
          </p:nvPr>
        </p:nvSpPr>
        <p:spPr>
          <a:xfrm>
            <a:off x="4673925" y="2761650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98" name="Google Shape;98;p25"/>
          <p:cNvSpPr txBox="1"/>
          <p:nvPr>
            <p:ph idx="1" type="body"/>
          </p:nvPr>
        </p:nvSpPr>
        <p:spPr>
          <a:xfrm>
            <a:off x="457200" y="1203525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99" name="Google Shape;99;p25"/>
          <p:cNvSpPr txBox="1"/>
          <p:nvPr>
            <p:ph idx="2" type="body"/>
          </p:nvPr>
        </p:nvSpPr>
        <p:spPr>
          <a:xfrm>
            <a:off x="3239550" y="1203525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00" name="Google Shape;100;p25"/>
          <p:cNvSpPr txBox="1"/>
          <p:nvPr>
            <p:ph idx="3" type="body"/>
          </p:nvPr>
        </p:nvSpPr>
        <p:spPr>
          <a:xfrm>
            <a:off x="6021900" y="1203525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01" name="Google Shape;101;p25"/>
          <p:cNvSpPr txBox="1"/>
          <p:nvPr>
            <p:ph idx="4" type="body"/>
          </p:nvPr>
        </p:nvSpPr>
        <p:spPr>
          <a:xfrm>
            <a:off x="457200" y="2761650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02" name="Google Shape;102;p25"/>
          <p:cNvSpPr txBox="1"/>
          <p:nvPr>
            <p:ph idx="5" type="body"/>
          </p:nvPr>
        </p:nvSpPr>
        <p:spPr>
          <a:xfrm>
            <a:off x="3239550" y="2761650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03" name="Google Shape;103;p25"/>
          <p:cNvSpPr txBox="1"/>
          <p:nvPr>
            <p:ph idx="6" type="body"/>
          </p:nvPr>
        </p:nvSpPr>
        <p:spPr>
          <a:xfrm>
            <a:off x="6021900" y="2761650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8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13" name="Google Shape;113;p28"/>
          <p:cNvSpPr txBox="1"/>
          <p:nvPr>
            <p:ph idx="1" type="subTitle"/>
          </p:nvPr>
        </p:nvSpPr>
        <p:spPr>
          <a:xfrm>
            <a:off x="457200" y="1203525"/>
            <a:ext cx="8229375" cy="2982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9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16" name="Google Shape;116;p29"/>
          <p:cNvSpPr txBox="1"/>
          <p:nvPr>
            <p:ph idx="1" type="body"/>
          </p:nvPr>
        </p:nvSpPr>
        <p:spPr>
          <a:xfrm>
            <a:off x="457200" y="1203525"/>
            <a:ext cx="8229375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0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19" name="Google Shape;119;p30"/>
          <p:cNvSpPr txBox="1"/>
          <p:nvPr>
            <p:ph idx="1" type="body"/>
          </p:nvPr>
        </p:nvSpPr>
        <p:spPr>
          <a:xfrm>
            <a:off x="457200" y="1203525"/>
            <a:ext cx="4015800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20" name="Google Shape;120;p30"/>
          <p:cNvSpPr txBox="1"/>
          <p:nvPr>
            <p:ph idx="2" type="body"/>
          </p:nvPr>
        </p:nvSpPr>
        <p:spPr>
          <a:xfrm>
            <a:off x="4673925" y="1203525"/>
            <a:ext cx="4015800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1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2"/>
          <p:cNvSpPr txBox="1"/>
          <p:nvPr>
            <p:ph idx="1" type="subTitle"/>
          </p:nvPr>
        </p:nvSpPr>
        <p:spPr>
          <a:xfrm>
            <a:off x="457200" y="205200"/>
            <a:ext cx="8229375" cy="398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3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27" name="Google Shape;127;p33"/>
          <p:cNvSpPr txBox="1"/>
          <p:nvPr>
            <p:ph idx="1" type="body"/>
          </p:nvPr>
        </p:nvSpPr>
        <p:spPr>
          <a:xfrm>
            <a:off x="457200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28" name="Google Shape;128;p33"/>
          <p:cNvSpPr txBox="1"/>
          <p:nvPr>
            <p:ph idx="2" type="body"/>
          </p:nvPr>
        </p:nvSpPr>
        <p:spPr>
          <a:xfrm>
            <a:off x="4673925" y="1203525"/>
            <a:ext cx="4015800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29" name="Google Shape;129;p33"/>
          <p:cNvSpPr txBox="1"/>
          <p:nvPr>
            <p:ph idx="3" type="body"/>
          </p:nvPr>
        </p:nvSpPr>
        <p:spPr>
          <a:xfrm>
            <a:off x="457200" y="2761650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4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32" name="Google Shape;132;p34"/>
          <p:cNvSpPr txBox="1"/>
          <p:nvPr>
            <p:ph idx="1" type="body"/>
          </p:nvPr>
        </p:nvSpPr>
        <p:spPr>
          <a:xfrm>
            <a:off x="457200" y="1203525"/>
            <a:ext cx="4015800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33" name="Google Shape;133;p34"/>
          <p:cNvSpPr txBox="1"/>
          <p:nvPr>
            <p:ph idx="2" type="body"/>
          </p:nvPr>
        </p:nvSpPr>
        <p:spPr>
          <a:xfrm>
            <a:off x="4673925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34" name="Google Shape;134;p34"/>
          <p:cNvSpPr txBox="1"/>
          <p:nvPr>
            <p:ph idx="3" type="body"/>
          </p:nvPr>
        </p:nvSpPr>
        <p:spPr>
          <a:xfrm>
            <a:off x="4673925" y="2761650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5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37" name="Google Shape;137;p35"/>
          <p:cNvSpPr txBox="1"/>
          <p:nvPr>
            <p:ph idx="1" type="body"/>
          </p:nvPr>
        </p:nvSpPr>
        <p:spPr>
          <a:xfrm>
            <a:off x="457200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38" name="Google Shape;138;p35"/>
          <p:cNvSpPr txBox="1"/>
          <p:nvPr>
            <p:ph idx="2" type="body"/>
          </p:nvPr>
        </p:nvSpPr>
        <p:spPr>
          <a:xfrm>
            <a:off x="4673925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39" name="Google Shape;139;p35"/>
          <p:cNvSpPr txBox="1"/>
          <p:nvPr>
            <p:ph idx="3" type="body"/>
          </p:nvPr>
        </p:nvSpPr>
        <p:spPr>
          <a:xfrm>
            <a:off x="457200" y="2761650"/>
            <a:ext cx="8229375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6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42" name="Google Shape;142;p36"/>
          <p:cNvSpPr txBox="1"/>
          <p:nvPr>
            <p:ph idx="1" type="body"/>
          </p:nvPr>
        </p:nvSpPr>
        <p:spPr>
          <a:xfrm>
            <a:off x="457200" y="1203525"/>
            <a:ext cx="8229375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43" name="Google Shape;143;p36"/>
          <p:cNvSpPr txBox="1"/>
          <p:nvPr>
            <p:ph idx="2" type="body"/>
          </p:nvPr>
        </p:nvSpPr>
        <p:spPr>
          <a:xfrm>
            <a:off x="457200" y="2761650"/>
            <a:ext cx="8229375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7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46" name="Google Shape;146;p37"/>
          <p:cNvSpPr txBox="1"/>
          <p:nvPr>
            <p:ph idx="1" type="body"/>
          </p:nvPr>
        </p:nvSpPr>
        <p:spPr>
          <a:xfrm>
            <a:off x="457200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47" name="Google Shape;147;p37"/>
          <p:cNvSpPr txBox="1"/>
          <p:nvPr>
            <p:ph idx="2" type="body"/>
          </p:nvPr>
        </p:nvSpPr>
        <p:spPr>
          <a:xfrm>
            <a:off x="4673925" y="1203525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48" name="Google Shape;148;p37"/>
          <p:cNvSpPr txBox="1"/>
          <p:nvPr>
            <p:ph idx="3" type="body"/>
          </p:nvPr>
        </p:nvSpPr>
        <p:spPr>
          <a:xfrm>
            <a:off x="457200" y="2761650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49" name="Google Shape;149;p37"/>
          <p:cNvSpPr txBox="1"/>
          <p:nvPr>
            <p:ph idx="4" type="body"/>
          </p:nvPr>
        </p:nvSpPr>
        <p:spPr>
          <a:xfrm>
            <a:off x="4673925" y="2761650"/>
            <a:ext cx="40158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8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52" name="Google Shape;152;p38"/>
          <p:cNvSpPr txBox="1"/>
          <p:nvPr>
            <p:ph idx="1" type="body"/>
          </p:nvPr>
        </p:nvSpPr>
        <p:spPr>
          <a:xfrm>
            <a:off x="457200" y="1203525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53" name="Google Shape;153;p38"/>
          <p:cNvSpPr txBox="1"/>
          <p:nvPr>
            <p:ph idx="2" type="body"/>
          </p:nvPr>
        </p:nvSpPr>
        <p:spPr>
          <a:xfrm>
            <a:off x="3239550" y="1203525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54" name="Google Shape;154;p38"/>
          <p:cNvSpPr txBox="1"/>
          <p:nvPr>
            <p:ph idx="3" type="body"/>
          </p:nvPr>
        </p:nvSpPr>
        <p:spPr>
          <a:xfrm>
            <a:off x="6021900" y="1203525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55" name="Google Shape;155;p38"/>
          <p:cNvSpPr txBox="1"/>
          <p:nvPr>
            <p:ph idx="4" type="body"/>
          </p:nvPr>
        </p:nvSpPr>
        <p:spPr>
          <a:xfrm>
            <a:off x="457200" y="2761650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56" name="Google Shape;156;p38"/>
          <p:cNvSpPr txBox="1"/>
          <p:nvPr>
            <p:ph idx="5" type="body"/>
          </p:nvPr>
        </p:nvSpPr>
        <p:spPr>
          <a:xfrm>
            <a:off x="3239550" y="2761650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57" name="Google Shape;157;p38"/>
          <p:cNvSpPr txBox="1"/>
          <p:nvPr>
            <p:ph idx="6" type="body"/>
          </p:nvPr>
        </p:nvSpPr>
        <p:spPr>
          <a:xfrm>
            <a:off x="6021900" y="2761650"/>
            <a:ext cx="2649600" cy="1422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5" Type="http://schemas.openxmlformats.org/officeDocument/2006/relationships/theme" Target="../theme/theme4.xml"/><Relationship Id="rId14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3.xml"/><Relationship Id="rId1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3550" cy="5143050"/>
          </a:xfrm>
          <a:prstGeom prst="rect">
            <a:avLst/>
          </a:prstGeom>
          <a:solidFill>
            <a:srgbClr val="D6F5EE"/>
          </a:solidFill>
          <a:ln>
            <a:noFill/>
          </a:ln>
        </p:spPr>
        <p:txBody>
          <a:bodyPr anchorCtr="0" anchor="ctr" bIns="57150" lIns="56250" spcFirstLastPara="1" rIns="562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3"/>
          <p:cNvSpPr/>
          <p:nvPr/>
        </p:nvSpPr>
        <p:spPr>
          <a:xfrm>
            <a:off x="0" y="0"/>
            <a:ext cx="9143550" cy="51430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57150" lIns="56250" spcFirstLastPara="1" rIns="562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53" name="Google Shape;53;p13">
            <a:hlinkClick r:id="rId1"/>
          </p:cNvPr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4400" y="4843575"/>
            <a:ext cx="1076175" cy="256725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3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9pPr>
          </a:lstStyle>
          <a:p/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457200" y="1203525"/>
            <a:ext cx="8229375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/>
          <p:nvPr/>
        </p:nvSpPr>
        <p:spPr>
          <a:xfrm>
            <a:off x="0" y="0"/>
            <a:ext cx="9143550" cy="5143050"/>
          </a:xfrm>
          <a:prstGeom prst="rect">
            <a:avLst/>
          </a:prstGeom>
          <a:solidFill>
            <a:srgbClr val="D6F5EE"/>
          </a:solidFill>
          <a:ln>
            <a:noFill/>
          </a:ln>
        </p:spPr>
        <p:txBody>
          <a:bodyPr anchorCtr="0" anchor="ctr" bIns="57150" lIns="56250" spcFirstLastPara="1" rIns="562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9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6"/>
          <p:cNvSpPr/>
          <p:nvPr/>
        </p:nvSpPr>
        <p:spPr>
          <a:xfrm>
            <a:off x="0" y="0"/>
            <a:ext cx="9143550" cy="51430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57150" lIns="56250" spcFirstLastPara="1" rIns="562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9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07" name="Google Shape;107;p26">
            <a:hlinkClick r:id="rId1"/>
          </p:cNvPr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24400" y="4843575"/>
            <a:ext cx="1076175" cy="25672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6"/>
          <p:cNvSpPr txBox="1"/>
          <p:nvPr>
            <p:ph type="title"/>
          </p:nvPr>
        </p:nvSpPr>
        <p:spPr>
          <a:xfrm>
            <a:off x="457200" y="205200"/>
            <a:ext cx="8229375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9pPr>
          </a:lstStyle>
          <a:p/>
        </p:txBody>
      </p:sp>
      <p:sp>
        <p:nvSpPr>
          <p:cNvPr id="109" name="Google Shape;109;p26"/>
          <p:cNvSpPr txBox="1"/>
          <p:nvPr>
            <p:ph idx="1" type="body"/>
          </p:nvPr>
        </p:nvSpPr>
        <p:spPr>
          <a:xfrm>
            <a:off x="457200" y="1203525"/>
            <a:ext cx="8229375" cy="2982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900"/>
              <a:buNone/>
              <a:defRPr b="0" i="0" sz="11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9"/>
          <p:cNvSpPr/>
          <p:nvPr/>
        </p:nvSpPr>
        <p:spPr>
          <a:xfrm>
            <a:off x="496125" y="822825"/>
            <a:ext cx="3902625" cy="26574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8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Artificial Intelligence (Machine Learning &amp; Deep Learning)</a:t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39"/>
          <p:cNvSpPr/>
          <p:nvPr/>
        </p:nvSpPr>
        <p:spPr>
          <a:xfrm>
            <a:off x="496125" y="3828150"/>
            <a:ext cx="8151300" cy="226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NAVTCC &amp; Strings Technologies</a:t>
            </a:r>
            <a:endParaRPr b="0" i="0" sz="11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9"/>
          <p:cNvSpPr/>
          <p:nvPr/>
        </p:nvSpPr>
        <p:spPr>
          <a:xfrm>
            <a:off x="496125" y="4224825"/>
            <a:ext cx="226350" cy="226350"/>
          </a:xfrm>
          <a:prstGeom prst="roundRect">
            <a:avLst>
              <a:gd fmla="val 25194296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6250" spcFirstLastPara="1" rIns="562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166" name="Google Shape;166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0850" y="4229775"/>
            <a:ext cx="216900" cy="216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9"/>
          <p:cNvSpPr/>
          <p:nvPr/>
        </p:nvSpPr>
        <p:spPr>
          <a:xfrm>
            <a:off x="793800" y="4214475"/>
            <a:ext cx="2173500" cy="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by Salman Ahmad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9263" y="385763"/>
            <a:ext cx="3571875" cy="437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8"/>
          <p:cNvSpPr/>
          <p:nvPr/>
        </p:nvSpPr>
        <p:spPr>
          <a:xfrm>
            <a:off x="1529850" y="184625"/>
            <a:ext cx="5987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Quantitative Data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48"/>
          <p:cNvSpPr/>
          <p:nvPr/>
        </p:nvSpPr>
        <p:spPr>
          <a:xfrm>
            <a:off x="2054475" y="1659125"/>
            <a:ext cx="5117100" cy="24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Numerical data = Quantitative data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Represents real-world quantities.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Two Types: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Discrete Variables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Continuous Variables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9"/>
          <p:cNvSpPr/>
          <p:nvPr/>
        </p:nvSpPr>
        <p:spPr>
          <a:xfrm>
            <a:off x="1529850" y="184625"/>
            <a:ext cx="5987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Discrete vs Continuous Variables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49"/>
          <p:cNvSpPr/>
          <p:nvPr/>
        </p:nvSpPr>
        <p:spPr>
          <a:xfrm>
            <a:off x="600800" y="1266100"/>
            <a:ext cx="8137200" cy="3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D</a:t>
            </a: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iscrete Variables</a:t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Can take only specific, distinct values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Countable (finite or countably infinite)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No intermediate values allowed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Examples: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Number of students in a class (23, 24, but not 23.5)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Number of books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Number of cars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50"/>
          <p:cNvSpPr/>
          <p:nvPr/>
        </p:nvSpPr>
        <p:spPr>
          <a:xfrm>
            <a:off x="1529850" y="184625"/>
            <a:ext cx="5987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Discrete vs Continuous Variables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50"/>
          <p:cNvSpPr/>
          <p:nvPr/>
        </p:nvSpPr>
        <p:spPr>
          <a:xfrm>
            <a:off x="600800" y="1266100"/>
            <a:ext cx="8137200" cy="3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Continuous Variables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Can take any value within a range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Measurable and can have decimals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Infinite possibilities within intervals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Examples: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2" marL="1371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Height (5.6 feet, 5.61 feet, etc.)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2" marL="1371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Weight (60.5 kg, 60.55 kg)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2" marL="1371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Time taken to complete a task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51"/>
          <p:cNvSpPr/>
          <p:nvPr/>
        </p:nvSpPr>
        <p:spPr>
          <a:xfrm>
            <a:off x="1529850" y="184625"/>
            <a:ext cx="5987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Discrete vs Continuous Variables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51"/>
          <p:cNvSpPr txBox="1"/>
          <p:nvPr/>
        </p:nvSpPr>
        <p:spPr>
          <a:xfrm>
            <a:off x="2490900" y="1852500"/>
            <a:ext cx="4065600" cy="14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Unbounded"/>
                <a:ea typeface="Unbounded"/>
                <a:cs typeface="Unbounded"/>
                <a:sym typeface="Unbounded"/>
              </a:rPr>
              <a:t>If you can count it, it’s </a:t>
            </a:r>
            <a:r>
              <a:rPr b="1" lang="en">
                <a:solidFill>
                  <a:schemeClr val="dk2"/>
                </a:solidFill>
                <a:latin typeface="Unbounded"/>
                <a:ea typeface="Unbounded"/>
                <a:cs typeface="Unbounded"/>
                <a:sym typeface="Unbounded"/>
              </a:rPr>
              <a:t>Discrete</a:t>
            </a:r>
            <a:r>
              <a:rPr lang="en">
                <a:solidFill>
                  <a:schemeClr val="dk2"/>
                </a:solidFill>
                <a:latin typeface="Unbounded"/>
                <a:ea typeface="Unbounded"/>
                <a:cs typeface="Unbounded"/>
                <a:sym typeface="Unbounded"/>
              </a:rPr>
              <a:t>.</a:t>
            </a:r>
            <a:endParaRPr>
              <a:solidFill>
                <a:schemeClr val="dk2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Unbounded"/>
                <a:ea typeface="Unbounded"/>
                <a:cs typeface="Unbounded"/>
                <a:sym typeface="Unbounded"/>
              </a:rPr>
              <a:t>If you can measure it, it’s </a:t>
            </a:r>
            <a:r>
              <a:rPr b="1" lang="en">
                <a:solidFill>
                  <a:schemeClr val="dk2"/>
                </a:solidFill>
                <a:latin typeface="Unbounded"/>
                <a:ea typeface="Unbounded"/>
                <a:cs typeface="Unbounded"/>
                <a:sym typeface="Unbounded"/>
              </a:rPr>
              <a:t>Continuous</a:t>
            </a:r>
            <a:r>
              <a:rPr lang="en">
                <a:solidFill>
                  <a:schemeClr val="dk2"/>
                </a:solidFill>
                <a:latin typeface="Unbounded"/>
                <a:ea typeface="Unbounded"/>
                <a:cs typeface="Unbounded"/>
                <a:sym typeface="Unbounded"/>
              </a:rPr>
              <a:t>.</a:t>
            </a:r>
            <a:endParaRPr>
              <a:solidFill>
                <a:schemeClr val="dk2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pic>
        <p:nvPicPr>
          <p:cNvPr descr="a man in a yellow shirt is making a peace sign with his hand (Provided by Tenor)" id="270" name="Google Shape;27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486575"/>
            <a:ext cx="2279416" cy="165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2"/>
          <p:cNvSpPr/>
          <p:nvPr/>
        </p:nvSpPr>
        <p:spPr>
          <a:xfrm>
            <a:off x="1529850" y="184625"/>
            <a:ext cx="5987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Practice Task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52"/>
          <p:cNvSpPr txBox="1"/>
          <p:nvPr/>
        </p:nvSpPr>
        <p:spPr>
          <a:xfrm>
            <a:off x="2051700" y="1319100"/>
            <a:ext cx="52983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Unbounded"/>
                <a:ea typeface="Unbounded"/>
                <a:cs typeface="Unbounded"/>
                <a:sym typeface="Unbounded"/>
              </a:rPr>
              <a:t>Classify the following as discrete or continuous:</a:t>
            </a:r>
            <a:endParaRPr>
              <a:solidFill>
                <a:schemeClr val="dk2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Unbounded"/>
                <a:ea typeface="Unbounded"/>
                <a:cs typeface="Unbounded"/>
                <a:sym typeface="Unbounded"/>
              </a:rPr>
              <a:t>	Number of emails sent</a:t>
            </a:r>
            <a:endParaRPr>
              <a:solidFill>
                <a:schemeClr val="dk2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Unbounded"/>
                <a:ea typeface="Unbounded"/>
                <a:cs typeface="Unbounded"/>
                <a:sym typeface="Unbounded"/>
              </a:rPr>
              <a:t>	Temperature during the day</a:t>
            </a:r>
            <a:endParaRPr>
              <a:solidFill>
                <a:schemeClr val="dk2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Unbounded"/>
                <a:ea typeface="Unbounded"/>
                <a:cs typeface="Unbounded"/>
                <a:sym typeface="Unbounded"/>
              </a:rPr>
              <a:t>	Distance between two cities</a:t>
            </a:r>
            <a:endParaRPr>
              <a:solidFill>
                <a:schemeClr val="dk2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Unbounded"/>
                <a:ea typeface="Unbounded"/>
                <a:cs typeface="Unbounded"/>
                <a:sym typeface="Unbounded"/>
              </a:rPr>
              <a:t>	Number of shoes you own</a:t>
            </a:r>
            <a:endParaRPr>
              <a:solidFill>
                <a:schemeClr val="dk2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3"/>
          <p:cNvSpPr/>
          <p:nvPr/>
        </p:nvSpPr>
        <p:spPr>
          <a:xfrm>
            <a:off x="1529850" y="184625"/>
            <a:ext cx="5987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Qualitative Data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53"/>
          <p:cNvSpPr/>
          <p:nvPr/>
        </p:nvSpPr>
        <p:spPr>
          <a:xfrm>
            <a:off x="910000" y="1258200"/>
            <a:ext cx="7240500" cy="3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What is Qualitative Data?</a:t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Also called categorical data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Describes qualities or characteristics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Values are labels, names, or categories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Cannot be meaningfully added/subtracted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Examples: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Gender, Colors, Country, Language, Sentiment ("positive", "negative")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4"/>
          <p:cNvSpPr/>
          <p:nvPr/>
        </p:nvSpPr>
        <p:spPr>
          <a:xfrm>
            <a:off x="1529850" y="184625"/>
            <a:ext cx="5987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Types of </a:t>
            </a: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Qualitative Data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54"/>
          <p:cNvSpPr/>
          <p:nvPr/>
        </p:nvSpPr>
        <p:spPr>
          <a:xfrm>
            <a:off x="1062400" y="1410600"/>
            <a:ext cx="7240500" cy="3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1. Nominal Variables</a:t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Categories without order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You can label or classify them, but no ranking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Examples: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Colors: Red, Blue, Green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Nationality: Pakistani, Indian, American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Blood type: A, B, AB, O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55"/>
          <p:cNvSpPr/>
          <p:nvPr/>
        </p:nvSpPr>
        <p:spPr>
          <a:xfrm>
            <a:off x="1529850" y="184625"/>
            <a:ext cx="5987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Types of Qualitative Data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55"/>
          <p:cNvSpPr/>
          <p:nvPr/>
        </p:nvSpPr>
        <p:spPr>
          <a:xfrm>
            <a:off x="910000" y="1258200"/>
            <a:ext cx="7240500" cy="3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rabicPeriod" startAt="2"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Ordinal Variables</a:t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Categories with a natural order, but distances between them aren't meaningful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Examples: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Satisfaction: Low, Medium, High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Education level: High School &lt; Bachelor &lt; Master &lt; PhD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Pain level: Mild, Moderate, Severe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6"/>
          <p:cNvSpPr/>
          <p:nvPr/>
        </p:nvSpPr>
        <p:spPr>
          <a:xfrm>
            <a:off x="1529850" y="184625"/>
            <a:ext cx="5987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Types of Qualitative Data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56"/>
          <p:cNvSpPr/>
          <p:nvPr/>
        </p:nvSpPr>
        <p:spPr>
          <a:xfrm>
            <a:off x="910000" y="1258200"/>
            <a:ext cx="7240500" cy="3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rabicPeriod" startAt="3"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Binary Variables</a:t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 </a:t>
            </a: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A special Nominal case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Only two categories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Often represented as 0/1, True/False, Yes/No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Examples: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Gender (Male/Female or Other)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Is student? (Yes/No)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Spam or Not Spam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7"/>
          <p:cNvSpPr/>
          <p:nvPr/>
        </p:nvSpPr>
        <p:spPr>
          <a:xfrm>
            <a:off x="1529850" y="184625"/>
            <a:ext cx="5987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Practice Task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57"/>
          <p:cNvSpPr txBox="1"/>
          <p:nvPr/>
        </p:nvSpPr>
        <p:spPr>
          <a:xfrm>
            <a:off x="2051700" y="1319100"/>
            <a:ext cx="52983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Unbounded"/>
                <a:ea typeface="Unbounded"/>
                <a:cs typeface="Unbounded"/>
                <a:sym typeface="Unbounded"/>
              </a:rPr>
              <a:t>Classify each variable:</a:t>
            </a:r>
            <a:endParaRPr>
              <a:solidFill>
                <a:schemeClr val="dk2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Unbounded"/>
                <a:ea typeface="Unbounded"/>
                <a:cs typeface="Unbounded"/>
                <a:sym typeface="Unbounded"/>
              </a:rPr>
              <a:t>	Sentiment: Positive, Neutral, Negative → ?</a:t>
            </a:r>
            <a:endParaRPr>
              <a:solidFill>
                <a:schemeClr val="dk2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Unbounded"/>
                <a:ea typeface="Unbounded"/>
                <a:cs typeface="Unbounded"/>
                <a:sym typeface="Unbounded"/>
              </a:rPr>
              <a:t>	Country: Pakistan, USA, UK → ?</a:t>
            </a:r>
            <a:endParaRPr>
              <a:solidFill>
                <a:schemeClr val="dk2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Unbounded"/>
                <a:ea typeface="Unbounded"/>
                <a:cs typeface="Unbounded"/>
                <a:sym typeface="Unbounded"/>
              </a:rPr>
              <a:t>	Is Student? → ?</a:t>
            </a:r>
            <a:endParaRPr>
              <a:solidFill>
                <a:schemeClr val="dk2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Unbounded"/>
                <a:ea typeface="Unbounded"/>
                <a:cs typeface="Unbounded"/>
                <a:sym typeface="Unbounded"/>
              </a:rPr>
              <a:t>	Shirt Size: S, M, L, XL → ?</a:t>
            </a:r>
            <a:endParaRPr>
              <a:solidFill>
                <a:schemeClr val="dk2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40"/>
          <p:cNvSpPr/>
          <p:nvPr/>
        </p:nvSpPr>
        <p:spPr>
          <a:xfrm>
            <a:off x="4089150" y="1276650"/>
            <a:ext cx="361125" cy="13725"/>
          </a:xfrm>
          <a:prstGeom prst="roundRect">
            <a:avLst>
              <a:gd fmla="val 354232" name="adj"/>
            </a:avLst>
          </a:prstGeom>
          <a:solidFill>
            <a:srgbClr val="BCDBD4"/>
          </a:solidFill>
          <a:ln>
            <a:noFill/>
          </a:ln>
        </p:spPr>
        <p:txBody>
          <a:bodyPr anchorCtr="0" anchor="ctr" bIns="4725" lIns="56250" spcFirstLastPara="1" rIns="56250" wrap="square" tIns="4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40"/>
          <p:cNvSpPr/>
          <p:nvPr/>
        </p:nvSpPr>
        <p:spPr>
          <a:xfrm>
            <a:off x="4436550" y="1148175"/>
            <a:ext cx="270675" cy="270675"/>
          </a:xfrm>
          <a:prstGeom prst="roundRect">
            <a:avLst>
              <a:gd fmla="val 18669" name="adj"/>
            </a:avLst>
          </a:prstGeom>
          <a:solidFill>
            <a:srgbClr val="D6F5EE"/>
          </a:solidFill>
          <a:ln cap="flat" cmpd="sng" w="9525">
            <a:solidFill>
              <a:srgbClr val="BCDB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6250" spcFirstLastPara="1" rIns="562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40"/>
          <p:cNvSpPr/>
          <p:nvPr/>
        </p:nvSpPr>
        <p:spPr>
          <a:xfrm>
            <a:off x="4564800" y="1012725"/>
            <a:ext cx="13800" cy="3735000"/>
          </a:xfrm>
          <a:prstGeom prst="roundRect">
            <a:avLst>
              <a:gd fmla="val 354232" name="adj"/>
            </a:avLst>
          </a:prstGeom>
          <a:solidFill>
            <a:srgbClr val="BCDBD4"/>
          </a:solidFill>
          <a:ln>
            <a:noFill/>
          </a:ln>
        </p:spPr>
        <p:txBody>
          <a:bodyPr anchorCtr="0" anchor="ctr" bIns="57150" lIns="56250" spcFirstLastPara="1" rIns="562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40"/>
          <p:cNvSpPr/>
          <p:nvPr/>
        </p:nvSpPr>
        <p:spPr>
          <a:xfrm>
            <a:off x="4481550" y="1170900"/>
            <a:ext cx="180225" cy="225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1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40"/>
          <p:cNvSpPr/>
          <p:nvPr/>
        </p:nvSpPr>
        <p:spPr>
          <a:xfrm>
            <a:off x="845550" y="1180800"/>
            <a:ext cx="3123675" cy="187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Data and its types</a:t>
            </a:r>
            <a:endParaRPr b="0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40"/>
          <p:cNvSpPr/>
          <p:nvPr/>
        </p:nvSpPr>
        <p:spPr>
          <a:xfrm>
            <a:off x="4693275" y="1879200"/>
            <a:ext cx="361125" cy="13725"/>
          </a:xfrm>
          <a:prstGeom prst="roundRect">
            <a:avLst>
              <a:gd fmla="val 354232" name="adj"/>
            </a:avLst>
          </a:prstGeom>
          <a:solidFill>
            <a:srgbClr val="BCDBD4"/>
          </a:solidFill>
          <a:ln>
            <a:noFill/>
          </a:ln>
        </p:spPr>
        <p:txBody>
          <a:bodyPr anchorCtr="0" anchor="ctr" bIns="4725" lIns="56250" spcFirstLastPara="1" rIns="56250" wrap="square" tIns="4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40"/>
          <p:cNvSpPr/>
          <p:nvPr/>
        </p:nvSpPr>
        <p:spPr>
          <a:xfrm>
            <a:off x="4436550" y="1750725"/>
            <a:ext cx="270675" cy="270675"/>
          </a:xfrm>
          <a:prstGeom prst="roundRect">
            <a:avLst>
              <a:gd fmla="val 18669" name="adj"/>
            </a:avLst>
          </a:prstGeom>
          <a:solidFill>
            <a:srgbClr val="D6F5EE"/>
          </a:solidFill>
          <a:ln cap="flat" cmpd="sng" w="9525">
            <a:solidFill>
              <a:srgbClr val="BCDB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6250" spcFirstLastPara="1" rIns="562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40"/>
          <p:cNvSpPr/>
          <p:nvPr/>
        </p:nvSpPr>
        <p:spPr>
          <a:xfrm>
            <a:off x="4481550" y="1773225"/>
            <a:ext cx="180225" cy="225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2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40"/>
          <p:cNvSpPr/>
          <p:nvPr/>
        </p:nvSpPr>
        <p:spPr>
          <a:xfrm>
            <a:off x="5126850" y="1783350"/>
            <a:ext cx="3630300" cy="1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2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Quantitative data,</a:t>
            </a:r>
            <a:endParaRPr b="1" sz="12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83" name="Google Shape;183;p40"/>
          <p:cNvSpPr/>
          <p:nvPr/>
        </p:nvSpPr>
        <p:spPr>
          <a:xfrm>
            <a:off x="4089150" y="2421225"/>
            <a:ext cx="361125" cy="13725"/>
          </a:xfrm>
          <a:prstGeom prst="roundRect">
            <a:avLst>
              <a:gd fmla="val 354232" name="adj"/>
            </a:avLst>
          </a:prstGeom>
          <a:solidFill>
            <a:srgbClr val="BCDBD4"/>
          </a:solidFill>
          <a:ln>
            <a:noFill/>
          </a:ln>
        </p:spPr>
        <p:txBody>
          <a:bodyPr anchorCtr="0" anchor="ctr" bIns="4725" lIns="56250" spcFirstLastPara="1" rIns="56250" wrap="square" tIns="4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40"/>
          <p:cNvSpPr/>
          <p:nvPr/>
        </p:nvSpPr>
        <p:spPr>
          <a:xfrm>
            <a:off x="4436550" y="2292975"/>
            <a:ext cx="270675" cy="270675"/>
          </a:xfrm>
          <a:prstGeom prst="roundRect">
            <a:avLst>
              <a:gd fmla="val 18669" name="adj"/>
            </a:avLst>
          </a:prstGeom>
          <a:solidFill>
            <a:srgbClr val="D6F5EE"/>
          </a:solidFill>
          <a:ln cap="flat" cmpd="sng" w="9525">
            <a:solidFill>
              <a:srgbClr val="BCDB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6250" spcFirstLastPara="1" rIns="562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40"/>
          <p:cNvSpPr/>
          <p:nvPr/>
        </p:nvSpPr>
        <p:spPr>
          <a:xfrm>
            <a:off x="4481550" y="2315475"/>
            <a:ext cx="180225" cy="225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3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40"/>
          <p:cNvSpPr/>
          <p:nvPr/>
        </p:nvSpPr>
        <p:spPr>
          <a:xfrm>
            <a:off x="425700" y="2325600"/>
            <a:ext cx="3543750" cy="187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2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Qualitative data</a:t>
            </a:r>
            <a:endParaRPr b="1" sz="1200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187" name="Google Shape;187;p40"/>
          <p:cNvSpPr/>
          <p:nvPr/>
        </p:nvSpPr>
        <p:spPr>
          <a:xfrm>
            <a:off x="4693275" y="2963475"/>
            <a:ext cx="361125" cy="13725"/>
          </a:xfrm>
          <a:prstGeom prst="roundRect">
            <a:avLst>
              <a:gd fmla="val 354232" name="adj"/>
            </a:avLst>
          </a:prstGeom>
          <a:solidFill>
            <a:srgbClr val="BCDBD4"/>
          </a:solidFill>
          <a:ln>
            <a:noFill/>
          </a:ln>
        </p:spPr>
        <p:txBody>
          <a:bodyPr anchorCtr="0" anchor="ctr" bIns="4725" lIns="56250" spcFirstLastPara="1" rIns="56250" wrap="square" tIns="4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40"/>
          <p:cNvSpPr/>
          <p:nvPr/>
        </p:nvSpPr>
        <p:spPr>
          <a:xfrm>
            <a:off x="4436550" y="2835225"/>
            <a:ext cx="270675" cy="270675"/>
          </a:xfrm>
          <a:prstGeom prst="roundRect">
            <a:avLst>
              <a:gd fmla="val 18669" name="adj"/>
            </a:avLst>
          </a:prstGeom>
          <a:solidFill>
            <a:srgbClr val="D6F5EE"/>
          </a:solidFill>
          <a:ln cap="flat" cmpd="sng" w="9525">
            <a:solidFill>
              <a:srgbClr val="BCDB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6250" spcFirstLastPara="1" rIns="562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40"/>
          <p:cNvSpPr/>
          <p:nvPr/>
        </p:nvSpPr>
        <p:spPr>
          <a:xfrm>
            <a:off x="4481550" y="2857725"/>
            <a:ext cx="180300" cy="2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4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40"/>
          <p:cNvSpPr/>
          <p:nvPr/>
        </p:nvSpPr>
        <p:spPr>
          <a:xfrm>
            <a:off x="5174550" y="2791650"/>
            <a:ext cx="2376000" cy="1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Measure of central tendency</a:t>
            </a:r>
            <a:endParaRPr b="0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40"/>
          <p:cNvSpPr/>
          <p:nvPr/>
        </p:nvSpPr>
        <p:spPr>
          <a:xfrm>
            <a:off x="2035575" y="218250"/>
            <a:ext cx="50856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8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Outline Week </a:t>
            </a:r>
            <a:r>
              <a:rPr b="1" lang="en" sz="28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2</a:t>
            </a:r>
            <a:r>
              <a:rPr b="1" i="0" lang="en" sz="2800" u="none" cap="none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 Day </a:t>
            </a:r>
            <a:r>
              <a:rPr b="1" lang="en" sz="28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4</a:t>
            </a:r>
            <a:endParaRPr b="0" i="0" sz="2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8"/>
          <p:cNvSpPr/>
          <p:nvPr/>
        </p:nvSpPr>
        <p:spPr>
          <a:xfrm>
            <a:off x="1529850" y="184625"/>
            <a:ext cx="5987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Measures of Central Tendency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58"/>
          <p:cNvSpPr/>
          <p:nvPr/>
        </p:nvSpPr>
        <p:spPr>
          <a:xfrm>
            <a:off x="910000" y="1258200"/>
            <a:ext cx="7240500" cy="3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What Are Measures of Central Tendency?</a:t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Help identify the center or typical value in a dataset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Allow us to summarize data with a single representative number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Most commonly used in data analysis, reporting, and ML preprocessing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9"/>
          <p:cNvSpPr/>
          <p:nvPr/>
        </p:nvSpPr>
        <p:spPr>
          <a:xfrm>
            <a:off x="1529850" y="184625"/>
            <a:ext cx="5987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Measures of Central Tendency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59"/>
          <p:cNvSpPr/>
          <p:nvPr/>
        </p:nvSpPr>
        <p:spPr>
          <a:xfrm>
            <a:off x="910000" y="1258200"/>
            <a:ext cx="7240500" cy="3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rabicPeriod"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Mean (Average)</a:t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Add all values and divide by total count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Sensitive to outliers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Best for symmetrical data, no outliers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Example: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mport numpy as np</a:t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data = [2, 4, 6, 8]</a:t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np.mean(data)  # 5.0</a:t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0"/>
          <p:cNvSpPr/>
          <p:nvPr/>
        </p:nvSpPr>
        <p:spPr>
          <a:xfrm>
            <a:off x="1529850" y="184625"/>
            <a:ext cx="5987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Measures of Central Tendency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60"/>
          <p:cNvSpPr/>
          <p:nvPr/>
        </p:nvSpPr>
        <p:spPr>
          <a:xfrm>
            <a:off x="910000" y="668525"/>
            <a:ext cx="7240500" cy="4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rabicPeriod" startAt="2"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Median</a:t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The middle value when data is sorted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Not affected by outliers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If even number of elements, takes the average of two middle values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Best for skewed data, with outliers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Example: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import numpy as np</a:t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data = [2, 4, 6, 8]</a:t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np.median(data)  # 5.0</a:t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61"/>
          <p:cNvSpPr/>
          <p:nvPr/>
        </p:nvSpPr>
        <p:spPr>
          <a:xfrm>
            <a:off x="1529850" y="184625"/>
            <a:ext cx="5987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Measures of Central Tendency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61"/>
          <p:cNvSpPr/>
          <p:nvPr/>
        </p:nvSpPr>
        <p:spPr>
          <a:xfrm>
            <a:off x="376600" y="553925"/>
            <a:ext cx="7240500" cy="42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AutoNum type="arabicPeriod" startAt="3"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Mode</a:t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The most frequently occurring value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Can be more than one (multimodal)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Best for categorical or repetitive data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Use scipy.stats.mode() or pandas.Series.mode() in Python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Example: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from scipy import stats as st</a:t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import numpy as np</a:t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a = np.array([1, 1, 2, 2, 2, 3, 4, 5])</a:t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res = st.mode(a)</a:t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F70"/>
                </a:solidFill>
                <a:latin typeface="Montserrat"/>
                <a:ea typeface="Montserrat"/>
                <a:cs typeface="Montserrat"/>
                <a:sym typeface="Montserrat"/>
              </a:rPr>
              <a:t>print(res.mode)</a:t>
            </a:r>
            <a:endParaRPr>
              <a:solidFill>
                <a:srgbClr val="333F7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2"/>
          <p:cNvSpPr/>
          <p:nvPr/>
        </p:nvSpPr>
        <p:spPr>
          <a:xfrm>
            <a:off x="1529850" y="184625"/>
            <a:ext cx="5987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Practice Task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62"/>
          <p:cNvSpPr txBox="1"/>
          <p:nvPr/>
        </p:nvSpPr>
        <p:spPr>
          <a:xfrm>
            <a:off x="369300" y="976200"/>
            <a:ext cx="83088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nbounded"/>
              <a:buAutoNum type="arabicPeriod"/>
            </a:pPr>
            <a:r>
              <a:rPr lang="en">
                <a:solidFill>
                  <a:schemeClr val="dk2"/>
                </a:solidFill>
                <a:latin typeface="Unbounded"/>
                <a:ea typeface="Unbounded"/>
                <a:cs typeface="Unbounded"/>
                <a:sym typeface="Unbounded"/>
              </a:rPr>
              <a:t>Download prices.npy from google classroom and load using np.load</a:t>
            </a:r>
            <a:endParaRPr>
              <a:solidFill>
                <a:schemeClr val="dk2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nbounded"/>
              <a:buAutoNum type="arabicPeriod"/>
            </a:pPr>
            <a:r>
              <a:rPr lang="en">
                <a:solidFill>
                  <a:schemeClr val="dk2"/>
                </a:solidFill>
                <a:latin typeface="Unbounded"/>
                <a:ea typeface="Unbounded"/>
                <a:cs typeface="Unbounded"/>
                <a:sym typeface="Unbounded"/>
              </a:rPr>
              <a:t>Calculate the Mean, Median, and Mode of the given house prices.</a:t>
            </a:r>
            <a:endParaRPr>
              <a:solidFill>
                <a:schemeClr val="dk2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nbounded"/>
              <a:buAutoNum type="arabicPeriod"/>
            </a:pPr>
            <a:r>
              <a:rPr lang="en">
                <a:solidFill>
                  <a:schemeClr val="dk2"/>
                </a:solidFill>
                <a:latin typeface="Unbounded"/>
                <a:ea typeface="Unbounded"/>
                <a:cs typeface="Unbounded"/>
                <a:sym typeface="Unbounded"/>
              </a:rPr>
              <a:t>Identify the outlier. Is it affecting your average?</a:t>
            </a:r>
            <a:endParaRPr>
              <a:solidFill>
                <a:schemeClr val="dk2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nbounded"/>
              <a:buAutoNum type="arabicPeriod"/>
            </a:pPr>
            <a:r>
              <a:rPr lang="en">
                <a:solidFill>
                  <a:schemeClr val="dk2"/>
                </a:solidFill>
                <a:latin typeface="Unbounded"/>
                <a:ea typeface="Unbounded"/>
                <a:cs typeface="Unbounded"/>
                <a:sym typeface="Unbounded"/>
              </a:rPr>
              <a:t>Remove the outlier (850) and recalculate Mean and Median.</a:t>
            </a:r>
            <a:endParaRPr>
              <a:solidFill>
                <a:schemeClr val="dk2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nbounded"/>
              <a:buAutoNum type="arabicPeriod"/>
            </a:pPr>
            <a:r>
              <a:rPr lang="en">
                <a:solidFill>
                  <a:schemeClr val="dk2"/>
                </a:solidFill>
                <a:latin typeface="Unbounded"/>
                <a:ea typeface="Unbounded"/>
                <a:cs typeface="Unbounded"/>
                <a:sym typeface="Unbounded"/>
              </a:rPr>
              <a:t>Compare how the presence of an outlier distorts the mean.</a:t>
            </a:r>
            <a:endParaRPr>
              <a:solidFill>
                <a:schemeClr val="dk2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nbounded"/>
              <a:buAutoNum type="arabicPeriod"/>
            </a:pPr>
            <a:r>
              <a:rPr lang="en">
                <a:solidFill>
                  <a:schemeClr val="dk2"/>
                </a:solidFill>
                <a:latin typeface="Unbounded"/>
                <a:ea typeface="Unbounded"/>
                <a:cs typeface="Unbounded"/>
                <a:sym typeface="Unbounded"/>
              </a:rPr>
              <a:t>Answer: Which is a better central tendency measure for this case — mean or median? Why?</a:t>
            </a:r>
            <a:endParaRPr>
              <a:solidFill>
                <a:schemeClr val="dk2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p63"/>
          <p:cNvPicPr preferRelativeResize="0"/>
          <p:nvPr/>
        </p:nvPicPr>
        <p:blipFill rotWithShape="1">
          <a:blip r:embed="rId3">
            <a:alphaModFix/>
          </a:blip>
          <a:srcRect b="0" l="16656" r="16663" t="0"/>
          <a:stretch/>
        </p:blipFill>
        <p:spPr>
          <a:xfrm>
            <a:off x="0" y="0"/>
            <a:ext cx="3428550" cy="514305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63"/>
          <p:cNvSpPr/>
          <p:nvPr/>
        </p:nvSpPr>
        <p:spPr>
          <a:xfrm>
            <a:off x="3925125" y="1795500"/>
            <a:ext cx="4722300" cy="8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 strike="noStrike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Questions?</a:t>
            </a:r>
            <a:endParaRPr b="0" sz="2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63"/>
          <p:cNvSpPr/>
          <p:nvPr/>
        </p:nvSpPr>
        <p:spPr>
          <a:xfrm>
            <a:off x="3925125" y="2322675"/>
            <a:ext cx="47223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 strike="noStrike">
                <a:solidFill>
                  <a:srgbClr val="333F70"/>
                </a:solidFill>
                <a:latin typeface="Open Sans"/>
                <a:ea typeface="Open Sans"/>
                <a:cs typeface="Open Sans"/>
                <a:sym typeface="Open Sans"/>
              </a:rPr>
              <a:t>"He who asks a question is a fool for a minute; he who does not remains a fool forever." – Confucius</a:t>
            </a:r>
            <a:endParaRPr b="0" sz="15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1"/>
          <p:cNvSpPr/>
          <p:nvPr/>
        </p:nvSpPr>
        <p:spPr>
          <a:xfrm>
            <a:off x="1529850" y="184625"/>
            <a:ext cx="5987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Descriptive Statistics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41"/>
          <p:cNvSpPr/>
          <p:nvPr/>
        </p:nvSpPr>
        <p:spPr>
          <a:xfrm>
            <a:off x="341925" y="1576750"/>
            <a:ext cx="8573400" cy="23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457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Why Study Statistics?</a:t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To summarize and understand data before modeling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To find patterns, outliers, and relationships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To prepare data for Machine Learning (data preprocessing, feature engineering)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Statistics is the foundation of AI, ML, and NLP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2"/>
          <p:cNvSpPr/>
          <p:nvPr/>
        </p:nvSpPr>
        <p:spPr>
          <a:xfrm>
            <a:off x="1529850" y="184625"/>
            <a:ext cx="5987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Descriptive Statistics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42"/>
          <p:cNvSpPr/>
          <p:nvPr/>
        </p:nvSpPr>
        <p:spPr>
          <a:xfrm>
            <a:off x="2856525" y="1729150"/>
            <a:ext cx="6258300" cy="20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Summarizing datasets confidently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Making data-driven decisions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Preparing clean input for Machine Learning models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Understanding when a model's assumptions are violated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  <p:sp>
        <p:nvSpPr>
          <p:cNvPr id="206" name="Google Shape;206;p42"/>
          <p:cNvSpPr/>
          <p:nvPr/>
        </p:nvSpPr>
        <p:spPr>
          <a:xfrm>
            <a:off x="341925" y="2338750"/>
            <a:ext cx="21288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Skills you will learn</a:t>
            </a:r>
            <a:endParaRPr b="1"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3"/>
          <p:cNvSpPr/>
          <p:nvPr/>
        </p:nvSpPr>
        <p:spPr>
          <a:xfrm>
            <a:off x="1529850" y="184625"/>
            <a:ext cx="5987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Structured Data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43"/>
          <p:cNvSpPr/>
          <p:nvPr/>
        </p:nvSpPr>
        <p:spPr>
          <a:xfrm>
            <a:off x="269625" y="820925"/>
            <a:ext cx="8692800" cy="41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Organized into tables, rows, and columns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Easily searchable and accessible using SQL, Excel, or DataFrames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Schema (predefined structure) is fixed and known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Examples: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    	Database tables (MySQL, PostgreSQL)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    	CSV files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    	Excel sheets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    	Employee records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    	Sensor readings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4"/>
          <p:cNvSpPr/>
          <p:nvPr/>
        </p:nvSpPr>
        <p:spPr>
          <a:xfrm>
            <a:off x="1529850" y="184625"/>
            <a:ext cx="5987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Un</a:t>
            </a: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Structured Data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44"/>
          <p:cNvSpPr/>
          <p:nvPr/>
        </p:nvSpPr>
        <p:spPr>
          <a:xfrm>
            <a:off x="269625" y="820925"/>
            <a:ext cx="8692800" cy="41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No fixed format — free-form information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Harder to search, manage, and analyze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Requires special preprocessing (e.g., NLP, image processing)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Examples: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Text documents (emails, social media posts)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Audio recordings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Videos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Images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	Chat logs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5"/>
          <p:cNvSpPr/>
          <p:nvPr/>
        </p:nvSpPr>
        <p:spPr>
          <a:xfrm>
            <a:off x="1529850" y="184625"/>
            <a:ext cx="5987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Structured vs Unstructured Data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27" name="Google Shape;227;p45"/>
          <p:cNvGraphicFramePr/>
          <p:nvPr/>
        </p:nvGraphicFramePr>
        <p:xfrm>
          <a:off x="152400" y="1247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{764A08E6-29FC-42AA-96E5-C3D3814467AD}</a:tableStyleId>
              </a:tblPr>
              <a:tblGrid>
                <a:gridCol w="2496325"/>
                <a:gridCol w="3064475"/>
                <a:gridCol w="3236625"/>
              </a:tblGrid>
              <a:tr h="423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2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Feature</a:t>
                      </a:r>
                      <a:endParaRPr b="1" sz="1300">
                        <a:solidFill>
                          <a:schemeClr val="dk2"/>
                        </a:solidFill>
                        <a:latin typeface="Unbounded"/>
                        <a:ea typeface="Unbounded"/>
                        <a:cs typeface="Unbounded"/>
                        <a:sym typeface="Unbounde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2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Structured Data</a:t>
                      </a:r>
                      <a:endParaRPr b="1" sz="1300">
                        <a:solidFill>
                          <a:schemeClr val="dk2"/>
                        </a:solidFill>
                        <a:latin typeface="Unbounded"/>
                        <a:ea typeface="Unbounded"/>
                        <a:cs typeface="Unbounded"/>
                        <a:sym typeface="Unbounde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solidFill>
                            <a:schemeClr val="dk2"/>
                          </a:solidFill>
                          <a:latin typeface="Unbounded"/>
                          <a:ea typeface="Unbounded"/>
                          <a:cs typeface="Unbounded"/>
                          <a:sym typeface="Unbounded"/>
                        </a:rPr>
                        <a:t>Unstructured Data</a:t>
                      </a:r>
                      <a:endParaRPr b="1" sz="1300">
                        <a:solidFill>
                          <a:schemeClr val="dk2"/>
                        </a:solidFill>
                        <a:latin typeface="Unbounded"/>
                        <a:ea typeface="Unbounded"/>
                        <a:cs typeface="Unbounded"/>
                        <a:sym typeface="Unbounded"/>
                      </a:endParaRPr>
                    </a:p>
                  </a:txBody>
                  <a:tcPr marT="91425" marB="91425" marR="91425" marL="91425"/>
                </a:tc>
              </a:tr>
              <a:tr h="682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Unbounded Light"/>
                          <a:ea typeface="Unbounded Light"/>
                          <a:cs typeface="Unbounded Light"/>
                          <a:sym typeface="Unbounded Light"/>
                        </a:rPr>
                        <a:t>Organization</a:t>
                      </a:r>
                      <a:endParaRPr sz="1200">
                        <a:solidFill>
                          <a:schemeClr val="dk2"/>
                        </a:solidFill>
                        <a:latin typeface="Unbounded Light"/>
                        <a:ea typeface="Unbounded Light"/>
                        <a:cs typeface="Unbounded Light"/>
                        <a:sym typeface="Unbounded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Unbounded Light"/>
                          <a:ea typeface="Unbounded Light"/>
                          <a:cs typeface="Unbounded Light"/>
                          <a:sym typeface="Unbounded Light"/>
                        </a:rPr>
                        <a:t>Well-organized (tables)</a:t>
                      </a:r>
                      <a:endParaRPr sz="1200">
                        <a:solidFill>
                          <a:schemeClr val="dk2"/>
                        </a:solidFill>
                        <a:latin typeface="Unbounded Light"/>
                        <a:ea typeface="Unbounded Light"/>
                        <a:cs typeface="Unbounded Light"/>
                        <a:sym typeface="Unbounded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Unbounded Light"/>
                          <a:ea typeface="Unbounded Light"/>
                          <a:cs typeface="Unbounded Light"/>
                          <a:sym typeface="Unbounded Light"/>
                        </a:rPr>
                        <a:t>No fixed structure</a:t>
                      </a:r>
                      <a:endParaRPr sz="1200">
                        <a:solidFill>
                          <a:schemeClr val="dk2"/>
                        </a:solidFill>
                        <a:latin typeface="Unbounded Light"/>
                        <a:ea typeface="Unbounded Light"/>
                        <a:cs typeface="Unbounded Light"/>
                        <a:sym typeface="Unbounded Light"/>
                      </a:endParaRPr>
                    </a:p>
                  </a:txBody>
                  <a:tcPr marT="91425" marB="91425" marR="91425" marL="91425"/>
                </a:tc>
              </a:tr>
              <a:tr h="682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Unbounded Light"/>
                          <a:ea typeface="Unbounded Light"/>
                          <a:cs typeface="Unbounded Light"/>
                          <a:sym typeface="Unbounded Light"/>
                        </a:rPr>
                        <a:t>Ease of Processing</a:t>
                      </a:r>
                      <a:endParaRPr sz="1200">
                        <a:solidFill>
                          <a:schemeClr val="dk2"/>
                        </a:solidFill>
                        <a:latin typeface="Unbounded Light"/>
                        <a:ea typeface="Unbounded Light"/>
                        <a:cs typeface="Unbounded Light"/>
                        <a:sym typeface="Unbounded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Unbounded Light"/>
                          <a:ea typeface="Unbounded Light"/>
                          <a:cs typeface="Unbounded Light"/>
                          <a:sym typeface="Unbounded Light"/>
                        </a:rPr>
                        <a:t>Easy (SQL queries)</a:t>
                      </a:r>
                      <a:endParaRPr sz="1200">
                        <a:solidFill>
                          <a:schemeClr val="dk2"/>
                        </a:solidFill>
                        <a:latin typeface="Unbounded Light"/>
                        <a:ea typeface="Unbounded Light"/>
                        <a:cs typeface="Unbounded Light"/>
                        <a:sym typeface="Unbounded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Unbounded Light"/>
                          <a:ea typeface="Unbounded Light"/>
                          <a:cs typeface="Unbounded Light"/>
                          <a:sym typeface="Unbounded Light"/>
                        </a:rPr>
                        <a:t>Hard (needs AI/ML/NLP)</a:t>
                      </a:r>
                      <a:endParaRPr sz="1200">
                        <a:solidFill>
                          <a:schemeClr val="dk2"/>
                        </a:solidFill>
                        <a:latin typeface="Unbounded Light"/>
                        <a:ea typeface="Unbounded Light"/>
                        <a:cs typeface="Unbounded Light"/>
                        <a:sym typeface="Unbounded Light"/>
                      </a:endParaRPr>
                    </a:p>
                  </a:txBody>
                  <a:tcPr marT="91425" marB="91425" marR="91425" marL="91425"/>
                </a:tc>
              </a:tr>
              <a:tr h="682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Unbounded Light"/>
                          <a:ea typeface="Unbounded Light"/>
                          <a:cs typeface="Unbounded Light"/>
                          <a:sym typeface="Unbounded Light"/>
                        </a:rPr>
                        <a:t>Examples</a:t>
                      </a:r>
                      <a:endParaRPr sz="1200">
                        <a:solidFill>
                          <a:schemeClr val="dk2"/>
                        </a:solidFill>
                        <a:latin typeface="Unbounded Light"/>
                        <a:ea typeface="Unbounded Light"/>
                        <a:cs typeface="Unbounded Light"/>
                        <a:sym typeface="Unbounded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Unbounded Light"/>
                          <a:ea typeface="Unbounded Light"/>
                          <a:cs typeface="Unbounded Light"/>
                          <a:sym typeface="Unbounded Light"/>
                        </a:rPr>
                        <a:t>Databases, CSV</a:t>
                      </a:r>
                      <a:endParaRPr sz="1200">
                        <a:solidFill>
                          <a:schemeClr val="dk2"/>
                        </a:solidFill>
                        <a:latin typeface="Unbounded Light"/>
                        <a:ea typeface="Unbounded Light"/>
                        <a:cs typeface="Unbounded Light"/>
                        <a:sym typeface="Unbounded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Unbounded Light"/>
                          <a:ea typeface="Unbounded Light"/>
                          <a:cs typeface="Unbounded Light"/>
                          <a:sym typeface="Unbounded Light"/>
                        </a:rPr>
                        <a:t>Tweets, Images, Audio</a:t>
                      </a:r>
                      <a:endParaRPr sz="1200">
                        <a:solidFill>
                          <a:schemeClr val="dk2"/>
                        </a:solidFill>
                        <a:latin typeface="Unbounded Light"/>
                        <a:ea typeface="Unbounded Light"/>
                        <a:cs typeface="Unbounded Light"/>
                        <a:sym typeface="Unbounded Light"/>
                      </a:endParaRPr>
                    </a:p>
                  </a:txBody>
                  <a:tcPr marT="91425" marB="91425" marR="91425" marL="91425"/>
                </a:tc>
              </a:tr>
              <a:tr h="444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Unbounded Light"/>
                          <a:ea typeface="Unbounded Light"/>
                          <a:cs typeface="Unbounded Light"/>
                          <a:sym typeface="Unbounded Light"/>
                        </a:rPr>
                        <a:t>Size</a:t>
                      </a:r>
                      <a:endParaRPr sz="1200">
                        <a:solidFill>
                          <a:schemeClr val="dk2"/>
                        </a:solidFill>
                        <a:latin typeface="Unbounded Light"/>
                        <a:ea typeface="Unbounded Light"/>
                        <a:cs typeface="Unbounded Light"/>
                        <a:sym typeface="Unbounded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Unbounded Light"/>
                          <a:ea typeface="Unbounded Light"/>
                          <a:cs typeface="Unbounded Light"/>
                          <a:sym typeface="Unbounded Light"/>
                        </a:rPr>
                        <a:t>Typically smaller</a:t>
                      </a:r>
                      <a:endParaRPr sz="1200">
                        <a:solidFill>
                          <a:schemeClr val="dk2"/>
                        </a:solidFill>
                        <a:latin typeface="Unbounded Light"/>
                        <a:ea typeface="Unbounded Light"/>
                        <a:cs typeface="Unbounded Light"/>
                        <a:sym typeface="Unbounded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Unbounded Light"/>
                          <a:ea typeface="Unbounded Light"/>
                          <a:cs typeface="Unbounded Light"/>
                          <a:sym typeface="Unbounded Light"/>
                        </a:rPr>
                        <a:t>Usually very large</a:t>
                      </a:r>
                      <a:endParaRPr sz="1200">
                        <a:solidFill>
                          <a:schemeClr val="dk2"/>
                        </a:solidFill>
                        <a:latin typeface="Unbounded Light"/>
                        <a:ea typeface="Unbounded Light"/>
                        <a:cs typeface="Unbounded Light"/>
                        <a:sym typeface="Unbounded Light"/>
                      </a:endParaRPr>
                    </a:p>
                  </a:txBody>
                  <a:tcPr marT="91425" marB="91425" marR="91425" marL="91425"/>
                </a:tc>
              </a:tr>
              <a:tr h="682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Unbounded Light"/>
                          <a:ea typeface="Unbounded Light"/>
                          <a:cs typeface="Unbounded Light"/>
                          <a:sym typeface="Unbounded Light"/>
                        </a:rPr>
                        <a:t>Analysis Approach</a:t>
                      </a:r>
                      <a:endParaRPr sz="1200">
                        <a:solidFill>
                          <a:schemeClr val="dk2"/>
                        </a:solidFill>
                        <a:latin typeface="Unbounded Light"/>
                        <a:ea typeface="Unbounded Light"/>
                        <a:cs typeface="Unbounded Light"/>
                        <a:sym typeface="Unbounded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Unbounded Light"/>
                          <a:ea typeface="Unbounded Light"/>
                          <a:cs typeface="Unbounded Light"/>
                          <a:sym typeface="Unbounded Light"/>
                        </a:rPr>
                        <a:t>Traditional methods</a:t>
                      </a:r>
                      <a:endParaRPr sz="1200">
                        <a:solidFill>
                          <a:schemeClr val="dk2"/>
                        </a:solidFill>
                        <a:latin typeface="Unbounded Light"/>
                        <a:ea typeface="Unbounded Light"/>
                        <a:cs typeface="Unbounded Light"/>
                        <a:sym typeface="Unbounded Ligh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Unbounded Light"/>
                          <a:ea typeface="Unbounded Light"/>
                          <a:cs typeface="Unbounded Light"/>
                          <a:sym typeface="Unbounded Light"/>
                        </a:rPr>
                        <a:t>Requires advanced tools</a:t>
                      </a:r>
                      <a:endParaRPr sz="1200">
                        <a:solidFill>
                          <a:schemeClr val="dk2"/>
                        </a:solidFill>
                        <a:latin typeface="Unbounded Light"/>
                        <a:ea typeface="Unbounded Light"/>
                        <a:cs typeface="Unbounded Light"/>
                        <a:sym typeface="Unbounded Ligh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/>
          <p:nvPr/>
        </p:nvSpPr>
        <p:spPr>
          <a:xfrm>
            <a:off x="1529850" y="184625"/>
            <a:ext cx="5987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Semi Structured Data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46"/>
          <p:cNvSpPr/>
          <p:nvPr/>
        </p:nvSpPr>
        <p:spPr>
          <a:xfrm>
            <a:off x="803025" y="973325"/>
            <a:ext cx="7590600" cy="30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Some organization, but not as strict as structured data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Examples: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JSON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XML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NoSQL documents (MongoDB)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7"/>
          <p:cNvSpPr/>
          <p:nvPr/>
        </p:nvSpPr>
        <p:spPr>
          <a:xfrm>
            <a:off x="1529850" y="184625"/>
            <a:ext cx="59877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Quantitative Data</a:t>
            </a:r>
            <a:endParaRPr b="0" sz="23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47"/>
          <p:cNvSpPr/>
          <p:nvPr/>
        </p:nvSpPr>
        <p:spPr>
          <a:xfrm>
            <a:off x="606675" y="973325"/>
            <a:ext cx="7787100" cy="38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Quantitative Data deals with numbers — values that represent measurable </a:t>
            </a:r>
            <a:r>
              <a:rPr b="1"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quantities</a:t>
            </a: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.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It answers "how much," "how many," "how often" kinds of questions.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Examples: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Age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Salary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Heigh</a:t>
            </a: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t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F70"/>
              </a:buClr>
              <a:buSzPts val="1400"/>
              <a:buFont typeface="Unbounded"/>
              <a:buChar char="-"/>
            </a:pPr>
            <a:r>
              <a:rPr lang="en">
                <a:solidFill>
                  <a:srgbClr val="333F70"/>
                </a:solidFill>
                <a:latin typeface="Unbounded"/>
                <a:ea typeface="Unbounded"/>
                <a:cs typeface="Unbounded"/>
                <a:sym typeface="Unbounded"/>
              </a:rPr>
              <a:t>Number of books</a:t>
            </a:r>
            <a:endParaRPr>
              <a:solidFill>
                <a:srgbClr val="333F70"/>
              </a:solidFill>
              <a:latin typeface="Unbounded"/>
              <a:ea typeface="Unbounded"/>
              <a:cs typeface="Unbounded"/>
              <a:sym typeface="Unbounde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